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9" r:id="rId3"/>
    <p:sldId id="260" r:id="rId4"/>
    <p:sldId id="261" r:id="rId5"/>
    <p:sldId id="262" r:id="rId6"/>
    <p:sldId id="265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321" r:id="rId19"/>
    <p:sldId id="32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3" r:id="rId57"/>
    <p:sldId id="324" r:id="rId58"/>
    <p:sldId id="318" r:id="rId59"/>
    <p:sldId id="319" r:id="rId60"/>
    <p:sldId id="320" r:id="rId61"/>
    <p:sldId id="312" r:id="rId62"/>
    <p:sldId id="313" r:id="rId63"/>
    <p:sldId id="314" r:id="rId64"/>
    <p:sldId id="315" r:id="rId65"/>
    <p:sldId id="316" r:id="rId66"/>
    <p:sldId id="317" r:id="rId67"/>
    <p:sldId id="325" r:id="rId68"/>
    <p:sldId id="25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58" autoAdjust="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EC9A3-FBC6-4036-BB94-AA13D4E7F778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C836C-10B8-4049-B522-CEFF39A47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98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</a:t>
            </a:r>
            <a:r>
              <a:rPr lang="en-US" dirty="0" smtClean="0"/>
              <a:t>Page,</a:t>
            </a:r>
            <a:r>
              <a:rPr lang="en-US" baseline="0" dirty="0" smtClean="0"/>
              <a:t> Web Browser </a:t>
            </a:r>
            <a:r>
              <a:rPr lang="en-US" baseline="0" dirty="0" smtClean="0">
                <a:sym typeface="Wingdings" panose="05000000000000000000" pitchFamily="2" charset="2"/>
              </a:rPr>
              <a:t> Web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29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2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20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64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0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2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35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29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53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3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33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91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02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0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76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7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31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90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86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https://evondev.com/tim-hieu-don-vi-em-va-rem/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16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a tag tell browser</a:t>
            </a:r>
            <a:r>
              <a:rPr lang="en-US" baseline="0" dirty="0" smtClean="0"/>
              <a:t> how to 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64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7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69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70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91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29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0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24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22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91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32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a tag tell browser</a:t>
            </a:r>
            <a:r>
              <a:rPr lang="en-US" baseline="0" dirty="0" smtClean="0"/>
              <a:t> how to 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02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39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775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56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45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70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473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071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358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21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5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83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71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121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967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355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&lt;video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="tutorial.mp4" poster="thumnail.png"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autoplay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loop controls with="500"&gt;&lt;/video&gt;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&lt;iframe width="560" height="315"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="https://www.youtube-nocookie.com/embed/NJ0SPZ8NdsY" title="YouTube video player"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frameborder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="0" allow="accelerometer;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autoplay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clipboard-write; encrypted-media; gyroscope; picture-in-picture"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allowfullscreen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&gt;&lt;/iframe&gt;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6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&lt;video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="tutorial.mp4" poster="thumnail.png"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autoplay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loop controls with="500"&gt;&lt;/video&gt;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&lt;iframe width="560" height="315"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="https://www.youtube-nocookie.com/embed/NJ0SPZ8NdsY" title="YouTube video player"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frameborder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="0" allow="accelerometer;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autoplay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clipboard-write; encrypted-media; gyroscope; picture-in-picture"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allowfullscreen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&gt;&lt;/iframe&gt;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951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755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Sematic tag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73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913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 to wrap</a:t>
            </a:r>
            <a:r>
              <a:rPr lang="en-US" baseline="0" dirty="0" smtClean="0"/>
              <a:t> the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0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&lt;tag&gt;</a:t>
            </a:r>
            <a:r>
              <a:rPr lang="en-US" baseline="0" dirty="0" smtClean="0"/>
              <a:t> is a base of 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70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382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295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13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471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118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111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71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https://cdnjs.com/libraries/font-awesome  font awesome </a:t>
            </a:r>
            <a:r>
              <a:rPr lang="en-US" dirty="0" err="1" smtClean="0"/>
              <a:t>cdn</a:t>
            </a:r>
            <a:endParaRPr lang="en-US" dirty="0" smtClean="0"/>
          </a:p>
          <a:p>
            <a:r>
              <a:rPr lang="en-US" dirty="0" smtClean="0"/>
              <a:t>https://wireframepro.mockflow.com/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27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85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C836C-10B8-4049-B522-CEFF39A47A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2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2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1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4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1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6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4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4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7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62C01-2FD0-4BC2-8571-AFCFCE26A0E3}" type="datetimeFigureOut">
              <a:rPr lang="en-US" smtClean="0"/>
              <a:t>06-Jul-22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865A9-A555-480E-978B-4D3BA586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3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monad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useful-nth-child-recipie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www.ebay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HTML5 - 1. Setting Up Front-End Developer Environment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10256549" y="312738"/>
            <a:ext cx="1697037" cy="823913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68898" y="5824374"/>
            <a:ext cx="2952750" cy="2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Download: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https://www.sublimetext.com/3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55" y="991210"/>
            <a:ext cx="5752182" cy="29742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" y="4036363"/>
            <a:ext cx="3256870" cy="2072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397" y="4036363"/>
            <a:ext cx="2772619" cy="205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5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HTML5 - 4. Headings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312738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81771" y="4768645"/>
            <a:ext cx="295275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Sublime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new file – site &gt;&gt; index.html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– save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Open in web browser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click – index.html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611" y="1191190"/>
            <a:ext cx="6584299" cy="3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HTML5 - 4. Headings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81771" y="4768645"/>
            <a:ext cx="295275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Sublime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new file – site &gt;&gt; index.html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– save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Open in web browser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click – index.html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54" y="1211314"/>
            <a:ext cx="3240166" cy="36903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287" y="1077287"/>
            <a:ext cx="3184205" cy="36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HTML5 - 5. Paragraph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81771" y="4768645"/>
            <a:ext cx="295275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Sublime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new file – site &gt;&gt; index.html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– save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Open in web browser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click – index.html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652" y="1751006"/>
            <a:ext cx="3028193" cy="22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48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HTML5 - 5. Paragraph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https://en.wikipedia.org/wiki/Lemonade</a:t>
            </a: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Cannot change html look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add extra empty lines, spaces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pre tag – preformatted tag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13" y="1512820"/>
            <a:ext cx="2899487" cy="23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9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HTML5 - 6. Formatting Text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169" y="1473064"/>
            <a:ext cx="5977385" cy="2145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91" y="191683"/>
            <a:ext cx="184420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HTML5 - 6. Formatting Text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17" y="896173"/>
            <a:ext cx="7030697" cy="36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HTML5 - 6. Formatting Text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0" y="1307881"/>
            <a:ext cx="3772227" cy="8458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933" y="2546046"/>
            <a:ext cx="2508179" cy="15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HTML5 - 6. Formatting Text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17" y="1017274"/>
            <a:ext cx="7009545" cy="346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9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Inline Block Elements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80" y="745196"/>
            <a:ext cx="7552074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5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9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Block Inline Elements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Details: https://www.w3schools.com/html/html_blocks.asp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770" y="1040812"/>
            <a:ext cx="6739001" cy="33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3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HTML5 - 1. Setting Up Front-End Developer Environment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10256549" y="312738"/>
            <a:ext cx="1697037" cy="823913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68898" y="5824374"/>
            <a:ext cx="2952750" cy="2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Download: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https://www.google.com/chrome/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40" y="1370105"/>
            <a:ext cx="5624047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36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HTML5 - 7. Ordered/Unordered Lists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972" y="1304606"/>
            <a:ext cx="7539228" cy="31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6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HTML5 - 7. Ordered Lists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118" y="1254200"/>
            <a:ext cx="2747075" cy="18528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441" y="2080037"/>
            <a:ext cx="2467334" cy="19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6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HTML5 - 8. Unordered Lists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441" y="2080037"/>
            <a:ext cx="2467334" cy="1905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443" y="1216774"/>
            <a:ext cx="2571802" cy="172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36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HTML5 - 8. Unordered Lists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list-style attribute to change bullet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vi-V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kumimoji="0" lang="vi-VN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https://www.w3schools.com/css/css_list.asp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02" y="1816254"/>
            <a:ext cx="3396337" cy="27511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468" y="340368"/>
            <a:ext cx="4564776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43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HTML5 - 9. Nested Lists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870" y="949813"/>
            <a:ext cx="7345005" cy="35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50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HTML5 - 9. Nested Lists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134" y="298579"/>
            <a:ext cx="4342519" cy="37772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879" y="2422181"/>
            <a:ext cx="3993226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15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10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Image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06" y="1548970"/>
            <a:ext cx="2602459" cy="23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5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10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Image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vi-V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r>
              <a:rPr kumimoji="0" lang="vi-VN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Copy Image Address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Save Image As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338" y="1579321"/>
            <a:ext cx="5036719" cy="19334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82" y="2766749"/>
            <a:ext cx="1485447" cy="23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5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10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Image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vi-V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r>
              <a:rPr kumimoji="0" lang="vi-VN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Copy Image Address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Save Image As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vi-VN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alt text in case not found image path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83" y="1963526"/>
            <a:ext cx="5860288" cy="14022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038" y="3617243"/>
            <a:ext cx="2723996" cy="12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10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Image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vi-V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r>
              <a:rPr kumimoji="0" lang="vi-VN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Copy Image Address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Save Image 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872" y="662783"/>
            <a:ext cx="6751861" cy="39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4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HTML5 - 2. Webpage Structure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312738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68898" y="5824374"/>
            <a:ext cx="2952750" cy="2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Download: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https://www.google.com/chrome/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204" y="1063336"/>
            <a:ext cx="4261233" cy="36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10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10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Image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vi-V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r>
              <a:rPr kumimoji="0" lang="vi-VN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Copy Image Address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Save Image 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88" y="871046"/>
            <a:ext cx="7082344" cy="34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04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10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Image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vi-V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r>
              <a:rPr kumimoji="0" lang="vi-VN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Copy Image Address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Save Image 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01" y="918869"/>
            <a:ext cx="5326820" cy="39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13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10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Image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vi-VN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r>
              <a:rPr kumimoji="0" lang="vi-VN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Copy Image Address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Save Image As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image Unit: px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526" y="2007820"/>
            <a:ext cx="6187976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6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Tables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table.html file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40" y="1553360"/>
            <a:ext cx="6360225" cy="19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01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Tables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table.html file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12" y="1717849"/>
            <a:ext cx="6927180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Tables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8606758" y="5327181"/>
            <a:ext cx="4105638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default, the text in &lt;th&gt; elements are bold and centered.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default, the text in &lt;td&gt; elements are regular and left-aligned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75" y="1294222"/>
            <a:ext cx="5880114" cy="260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54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Tables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table.html file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134" y="522518"/>
            <a:ext cx="6200131" cy="43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2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Tables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021922" y="5327181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table.html file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59" y="857067"/>
            <a:ext cx="625656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2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Tables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871008" y="5116043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formatted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Border:</a:t>
            </a: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1px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Cellspace: 0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Cellpadding: 5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134" y="857067"/>
            <a:ext cx="6561389" cy="3947502"/>
          </a:xfrm>
          <a:prstGeom prst="rect">
            <a:avLst/>
          </a:prstGeom>
        </p:spPr>
      </p:pic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078532" y="5116043"/>
            <a:ext cx="4505228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caption in front of first tr</a:t>
            </a: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https://css-tricks.com/useful-nth-child-recipies/</a:t>
            </a:r>
          </a:p>
        </p:txBody>
      </p:sp>
    </p:spTree>
    <p:extLst>
      <p:ext uri="{BB962C8B-B14F-4D97-AF65-F5344CB8AC3E}">
        <p14:creationId xmlns:p14="http://schemas.microsoft.com/office/powerpoint/2010/main" val="1606097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Tables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0247814" y="4907278"/>
            <a:ext cx="3690474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HTML5: &lt;thead&gt; &lt;tbody&gt; &lt;tfoot&gt;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https://css-tricks.com/useful-nth-child-recipies/</a:t>
            </a:r>
            <a:endParaRPr lang="en-US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colspan: Allows a single table cell to span the width of more than one cell or column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rowspan: Allows a single table cell to span the height of more than one cell or row   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24" y="4601721"/>
            <a:ext cx="6168117" cy="13515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740" y="2721685"/>
            <a:ext cx="4326561" cy="16688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4380" y="118294"/>
            <a:ext cx="3314861" cy="42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4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HTML5 - 2. Webpage Structure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312738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68898" y="5824374"/>
            <a:ext cx="2952750" cy="2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Download: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https://www.google.com/chrome/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35" y="908812"/>
            <a:ext cx="5890770" cy="6629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20" y="1772586"/>
            <a:ext cx="9165947" cy="38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22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2. Anchor tag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642763" y="4907278"/>
            <a:ext cx="25428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Link: Can be a text, image, component.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click it will jump to another webpage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https://www.ebay.com/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95" y="662401"/>
            <a:ext cx="5430425" cy="1934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463" y="2436178"/>
            <a:ext cx="3848680" cy="20814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109" y="2810875"/>
            <a:ext cx="1810327" cy="12873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109" y="4572243"/>
            <a:ext cx="5338893" cy="12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38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2. Links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642763" y="4907278"/>
            <a:ext cx="4304761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Link: Can be a text, image, component.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click it will jump to another webpage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https://www.ebay.com/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46" y="1399794"/>
            <a:ext cx="6424217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57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2. Links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642763" y="4907278"/>
            <a:ext cx="4304761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Link: Can be a text, image, component.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click it will jump to another webpage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https://www.ebay.com/</a:t>
            </a: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lock: id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217" y="1301323"/>
            <a:ext cx="7239627" cy="2743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275096"/>
            <a:ext cx="2237137" cy="1501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478" y="4169799"/>
            <a:ext cx="2263336" cy="90685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172478" y="4265734"/>
            <a:ext cx="2456873" cy="855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40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Relative Links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642763" y="4907278"/>
            <a:ext cx="4304761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down: href=“path“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age-2: page-2.html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age-3: folder/page-3.html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age-4: folder/subfolder/page-4.html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6910667" y="4780591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134" y="652905"/>
            <a:ext cx="5974598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32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Relative Links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642763" y="4907278"/>
            <a:ext cx="4304761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up: href=“path“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age-2: index.html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age-3: ../</a:t>
            </a: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age-4: ../../index.html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134" y="433817"/>
            <a:ext cx="586028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4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4. UTF-8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642763" y="4907278"/>
            <a:ext cx="4304761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24" y="2114052"/>
            <a:ext cx="4770533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35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173579" y="-8859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4. UTF-8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0349904" y="1418609"/>
            <a:ext cx="1694512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https://unicode-table.com/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7" y="322485"/>
            <a:ext cx="6343141" cy="1096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47" y="1698536"/>
            <a:ext cx="6604606" cy="4136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20" y="1698536"/>
            <a:ext cx="4732928" cy="436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29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4. UTF-8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642763" y="4907278"/>
            <a:ext cx="2309785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https://unicode-table.com/en/#00A9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24" y="2114052"/>
            <a:ext cx="4770533" cy="1265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341" y="3871244"/>
            <a:ext cx="4722616" cy="5615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835" y="2052166"/>
            <a:ext cx="1798476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4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5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Special symbols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8959273" y="4907278"/>
            <a:ext cx="302098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https://unicode-table.com</a:t>
            </a:r>
          </a:p>
          <a:p>
            <a:pPr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https://www.w3schools.com/html/html_symbols.asp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641" y="1108319"/>
            <a:ext cx="5898391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5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5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Special symbols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658" y="1588305"/>
            <a:ext cx="7107825" cy="2021822"/>
          </a:xfrm>
          <a:prstGeom prst="rect">
            <a:avLst/>
          </a:prstGeom>
        </p:spPr>
      </p:pic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959273" y="4907278"/>
            <a:ext cx="302098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https://unicode-table.com</a:t>
            </a:r>
          </a:p>
          <a:p>
            <a:pPr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https://www.w3schools.com/html/html_symbols.asp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292" y="3714482"/>
            <a:ext cx="3674556" cy="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HTML5 - 2. Webpage Structure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312738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68898" y="5824374"/>
            <a:ext cx="2952750" cy="2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Download: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https://www.google.com/chrome/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021" y="1619267"/>
            <a:ext cx="6597142" cy="25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34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6. Multimedia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959273" y="4907278"/>
            <a:ext cx="302098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2" y="1685563"/>
            <a:ext cx="3763874" cy="19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93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6. Multimedia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959273" y="4907278"/>
            <a:ext cx="302098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reate mutlmedia.html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94" y="2412850"/>
            <a:ext cx="3947502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07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6. Multimedia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109527" y="4907278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https://developer.mozilla.org/en-US/docs/Web/HTML/Element/video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674" y="918869"/>
            <a:ext cx="7289737" cy="37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32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6. Multimedia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109527" y="4907278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https://www.w3schools.com/tags/tag_video.asp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75" y="2157289"/>
            <a:ext cx="4008467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8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6. Multimedia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109527" y="4907278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https://developer.mozilla.org/en-US/docs/Web/HTML/Element/</a:t>
            </a: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3" y="1181115"/>
            <a:ext cx="6862358" cy="31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4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6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Multimedia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https://developer.mozilla.org/en-US/docs/Web/HTML/Element/</a:t>
            </a: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038" y="335957"/>
            <a:ext cx="7120871" cy="43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631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IFrame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https://developer.mozilla.org/en-US/docs/Web/HTML/Element/</a:t>
            </a: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810" y="462752"/>
            <a:ext cx="9320068" cy="24157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465" y="3256540"/>
            <a:ext cx="7377390" cy="8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80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IFrame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https://developer.mozilla.org/en-US/docs/Web/HTML/Element/</a:t>
            </a: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" y="1898"/>
            <a:ext cx="4903584" cy="5448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600" y="949436"/>
            <a:ext cx="6758981" cy="474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88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7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Division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077" y="326651"/>
            <a:ext cx="5183613" cy="46738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884" y="1912961"/>
            <a:ext cx="2552921" cy="15012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54" y="4380439"/>
            <a:ext cx="7577581" cy="15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15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7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Division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11" y="728021"/>
            <a:ext cx="764352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HTML5 - 3. Your First Webpage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312738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81770" y="5395820"/>
            <a:ext cx="2952750" cy="61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Sublime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new file – site &gt;&gt; index.html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– save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254" y="732936"/>
            <a:ext cx="3659589" cy="4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770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400" dirty="0">
                <a:solidFill>
                  <a:srgbClr val="FFE67F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. Span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60" y="1011834"/>
            <a:ext cx="7872142" cy="36426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481" y="5084488"/>
            <a:ext cx="2758679" cy="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80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20. Form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https://signup.ebay.com/pa/crte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13" y="2170637"/>
            <a:ext cx="4661321" cy="10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0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20. Form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8340779" y="4936540"/>
            <a:ext cx="387073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https://signup.ebay.com/pa/crte</a:t>
            </a: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63" y="2149771"/>
            <a:ext cx="5093398" cy="109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8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20. Form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10190703" y="4907278"/>
            <a:ext cx="1902348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86" y="1070996"/>
            <a:ext cx="7468317" cy="35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25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20. Form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10190703" y="4907278"/>
            <a:ext cx="1902348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3" y="1017274"/>
            <a:ext cx="684335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05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20. Form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5985164" y="4623229"/>
            <a:ext cx="4045527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https://developer.mozilla.org/en-US/docs/Learn/Forms/HTML5_input_types</a:t>
            </a: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10190703" y="4907278"/>
            <a:ext cx="1902348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087" y="1767417"/>
            <a:ext cx="4978749" cy="26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32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20. Form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10190703" y="4907278"/>
            <a:ext cx="1902348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7" y="621967"/>
            <a:ext cx="11647657" cy="52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25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– 20. Form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-88597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38740" y="4623229"/>
            <a:ext cx="2452743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en-US" altLang="en-US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10190703" y="4907278"/>
            <a:ext cx="1902348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lang="vi-VN" altLang="en-US" sz="1000" baseline="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38" y="113481"/>
            <a:ext cx="4000847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37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</a:t>
            </a:r>
            <a:r>
              <a:rPr lang="vi-VN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Title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10256549" y="312738"/>
            <a:ext cx="1697037" cy="823913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814223" y="5101652"/>
            <a:ext cx="2138552" cy="85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format code: Edit &gt; Line &gt; Reindent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copy line: Ctrl Shift D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 row: Ctrl X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07" y="143103"/>
            <a:ext cx="6856798" cy="5384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451" y="1137335"/>
            <a:ext cx="3626676" cy="34671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930217" y="2133600"/>
            <a:ext cx="4929928" cy="184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497654" y="2769260"/>
            <a:ext cx="1837108" cy="1132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31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HTML5 - 2. Webpage Structure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312738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68898" y="5824374"/>
            <a:ext cx="2952750" cy="2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Download: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https://www.google.com/chrome/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33" y="2015259"/>
            <a:ext cx="3145886" cy="11635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156" y="1548224"/>
            <a:ext cx="2475141" cy="4103232"/>
          </a:xfrm>
          <a:prstGeom prst="rect">
            <a:avLst/>
          </a:prstGeom>
        </p:spPr>
      </p:pic>
      <p:pic>
        <p:nvPicPr>
          <p:cNvPr id="1026" name="Picture 2" descr="HTML &lt;A&gt; Ta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" y="3599840"/>
            <a:ext cx="619125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97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HTML5 - 2. Webpage Structure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312738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81770" y="5395820"/>
            <a:ext cx="2952750" cy="61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https://www.apple.com/</a:t>
            </a:r>
            <a:endParaRPr kumimoji="0" lang="en-US" altLang="en-US" sz="1000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Ref: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https://www.ebay.com/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Page Source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174" y="312738"/>
            <a:ext cx="5313292" cy="53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5574" y="6126161"/>
            <a:ext cx="12197574" cy="731839"/>
            <a:chOff x="105839660" y="111487919"/>
            <a:chExt cx="8689525" cy="58338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05839660" y="111487919"/>
              <a:ext cx="8684971" cy="583387"/>
              <a:chOff x="113968917" y="-16248750"/>
              <a:chExt cx="7315201" cy="9601201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113968917" y="-16248750"/>
                <a:ext cx="7315200" cy="9601201"/>
              </a:xfrm>
              <a:prstGeom prst="rect">
                <a:avLst/>
              </a:prstGeom>
              <a:solidFill>
                <a:srgbClr val="4D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3968918" y="-16248750"/>
                <a:ext cx="7315200" cy="9601201"/>
              </a:xfrm>
              <a:prstGeom prst="rect">
                <a:avLst/>
              </a:prstGeom>
              <a:solidFill>
                <a:srgbClr val="E6B800">
                  <a:alpha val="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 flipH="1" flipV="1">
              <a:off x="105844290" y="111491412"/>
              <a:ext cx="8684895" cy="57150"/>
            </a:xfrm>
            <a:prstGeom prst="rect">
              <a:avLst/>
            </a:prstGeom>
            <a:solidFill>
              <a:srgbClr val="F5E5E5">
                <a:alpha val="24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5750" y="1381007"/>
            <a:ext cx="2633663" cy="1216025"/>
            <a:chOff x="-106298304" y="-105144301"/>
            <a:chExt cx="4144" cy="1908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 flipH="1" flipV="1">
              <a:off x="-106298287" y="-105144242"/>
              <a:ext cx="4127" cy="1849"/>
            </a:xfrm>
            <a:custGeom>
              <a:avLst/>
              <a:gdLst>
                <a:gd name="T0" fmla="*/ 7224 w 7224"/>
                <a:gd name="T1" fmla="*/ 966 h 3869"/>
                <a:gd name="T2" fmla="*/ 0 w 7224"/>
                <a:gd name="T3" fmla="*/ 0 h 3869"/>
                <a:gd name="T4" fmla="*/ 7224 w 7224"/>
                <a:gd name="T5" fmla="*/ 384 h 3869"/>
                <a:gd name="T6" fmla="*/ 7224 w 7224"/>
                <a:gd name="T7" fmla="*/ 966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4" h="3869">
                  <a:moveTo>
                    <a:pt x="7224" y="966"/>
                  </a:moveTo>
                  <a:cubicBezTo>
                    <a:pt x="1719" y="3869"/>
                    <a:pt x="0" y="0"/>
                    <a:pt x="0" y="0"/>
                  </a:cubicBezTo>
                  <a:cubicBezTo>
                    <a:pt x="0" y="0"/>
                    <a:pt x="1989" y="3340"/>
                    <a:pt x="7224" y="384"/>
                  </a:cubicBezTo>
                  <a:cubicBezTo>
                    <a:pt x="7221" y="630"/>
                    <a:pt x="7224" y="978"/>
                    <a:pt x="7224" y="966"/>
                  </a:cubicBezTo>
                  <a:close/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-106298304" y="-105144301"/>
              <a:ext cx="3701" cy="1828"/>
            </a:xfrm>
            <a:custGeom>
              <a:avLst/>
              <a:gdLst>
                <a:gd name="T0" fmla="*/ 0 w 1097"/>
                <a:gd name="T1" fmla="*/ 484 h 648"/>
                <a:gd name="T2" fmla="*/ 1097 w 1097"/>
                <a:gd name="T3" fmla="*/ 648 h 648"/>
                <a:gd name="T4" fmla="*/ 0 w 1097"/>
                <a:gd name="T5" fmla="*/ 386 h 648"/>
                <a:gd name="T6" fmla="*/ 0 w 1097"/>
                <a:gd name="T7" fmla="*/ 4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648">
                  <a:moveTo>
                    <a:pt x="0" y="484"/>
                  </a:moveTo>
                  <a:cubicBezTo>
                    <a:pt x="842" y="94"/>
                    <a:pt x="1076" y="603"/>
                    <a:pt x="1097" y="648"/>
                  </a:cubicBezTo>
                  <a:cubicBezTo>
                    <a:pt x="1097" y="648"/>
                    <a:pt x="946" y="0"/>
                    <a:pt x="0" y="386"/>
                  </a:cubicBezTo>
                  <a:lnTo>
                    <a:pt x="0" y="484"/>
                  </a:lnTo>
                  <a:close/>
                </a:path>
              </a:pathLst>
            </a:custGeom>
            <a:solidFill>
              <a:srgbClr val="FFFA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3579" y="6424549"/>
            <a:ext cx="4363432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FFE67F"/>
                </a:solidFill>
                <a:latin typeface="Calibri" panose="020F0502020204030204" pitchFamily="34" charset="0"/>
              </a:rPr>
              <a:t>HTML5 - 3. Your First Webpage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606758" y="6375154"/>
            <a:ext cx="3486293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E67F"/>
                </a:solidFill>
                <a:effectLst/>
                <a:latin typeface="Calibri" panose="020F0502020204030204" pitchFamily="34" charset="0"/>
              </a:rPr>
              <a:t>https://www.techartvn.com/academy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9781771" y="312738"/>
            <a:ext cx="2171815" cy="1105871"/>
            <a:chOff x="109168045" y="109070773"/>
            <a:chExt cx="1698167" cy="810223"/>
          </a:xfrm>
        </p:grpSpPr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09369560" y="109070773"/>
              <a:ext cx="1496652" cy="738433"/>
              <a:chOff x="109369560" y="109070773"/>
              <a:chExt cx="1496652" cy="738433"/>
            </a:xfrm>
          </p:grpSpPr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09369560" y="109071080"/>
                <a:ext cx="1496651" cy="737819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09369560" y="109070773"/>
                <a:ext cx="1496652" cy="738433"/>
              </a:xfrm>
              <a:custGeom>
                <a:avLst/>
                <a:gdLst>
                  <a:gd name="T0" fmla="*/ 1452 w 1452"/>
                  <a:gd name="T1" fmla="*/ 585 h 764"/>
                  <a:gd name="T2" fmla="*/ 0 w 1452"/>
                  <a:gd name="T3" fmla="*/ 764 h 764"/>
                  <a:gd name="T4" fmla="*/ 1452 w 1452"/>
                  <a:gd name="T5" fmla="*/ 502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2" h="764">
                    <a:moveTo>
                      <a:pt x="1452" y="585"/>
                    </a:moveTo>
                    <a:cubicBezTo>
                      <a:pt x="505" y="90"/>
                      <a:pt x="23" y="710"/>
                      <a:pt x="0" y="764"/>
                    </a:cubicBezTo>
                    <a:cubicBezTo>
                      <a:pt x="0" y="764"/>
                      <a:pt x="388" y="0"/>
                      <a:pt x="1452" y="502"/>
                    </a:cubicBezTo>
                  </a:path>
                </a:pathLst>
              </a:custGeom>
              <a:solidFill>
                <a:srgbClr val="990000">
                  <a:alpha val="33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9168045" y="109110021"/>
              <a:ext cx="1697355" cy="770975"/>
            </a:xfrm>
            <a:custGeom>
              <a:avLst/>
              <a:gdLst>
                <a:gd name="T0" fmla="*/ 1647 w 1647"/>
                <a:gd name="T1" fmla="*/ 611 h 798"/>
                <a:gd name="T2" fmla="*/ 0 w 1647"/>
                <a:gd name="T3" fmla="*/ 798 h 798"/>
                <a:gd name="T4" fmla="*/ 1647 w 1647"/>
                <a:gd name="T5" fmla="*/ 524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7" h="798">
                  <a:moveTo>
                    <a:pt x="1647" y="611"/>
                  </a:moveTo>
                  <a:cubicBezTo>
                    <a:pt x="635" y="94"/>
                    <a:pt x="24" y="741"/>
                    <a:pt x="0" y="798"/>
                  </a:cubicBezTo>
                  <a:cubicBezTo>
                    <a:pt x="0" y="798"/>
                    <a:pt x="511" y="0"/>
                    <a:pt x="1647" y="524"/>
                  </a:cubicBezTo>
                </a:path>
              </a:pathLst>
            </a:custGeom>
            <a:solidFill>
              <a:srgbClr val="FFD7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9781771" y="4768645"/>
            <a:ext cx="2952750" cy="125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Sublime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new file – site &gt;&gt; index.html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– save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lang="en-US" altLang="en-US" sz="1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click – Open in web browser</a:t>
            </a: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click – index.html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ts val="400"/>
              </a:spcBef>
              <a:spcAft>
                <a:spcPts val="400"/>
              </a:spcAft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01" y="1320204"/>
            <a:ext cx="4005501" cy="33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2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7009</TotalTime>
  <Words>1465</Words>
  <Application>Microsoft Office PowerPoint</Application>
  <PresentationFormat>Widescreen</PresentationFormat>
  <Paragraphs>322</Paragraphs>
  <Slides>68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mgm technology partners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Quyen Phan</dc:creator>
  <cp:lastModifiedBy>Quyen Phan</cp:lastModifiedBy>
  <cp:revision>224</cp:revision>
  <dcterms:created xsi:type="dcterms:W3CDTF">2021-05-07T09:00:56Z</dcterms:created>
  <dcterms:modified xsi:type="dcterms:W3CDTF">2022-07-06T15:37:46Z</dcterms:modified>
</cp:coreProperties>
</file>